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7" r:id="rId2"/>
    <p:sldId id="259" r:id="rId3"/>
    <p:sldId id="289" r:id="rId4"/>
    <p:sldId id="271" r:id="rId5"/>
    <p:sldId id="276" r:id="rId6"/>
    <p:sldId id="277" r:id="rId7"/>
    <p:sldId id="275" r:id="rId8"/>
    <p:sldId id="278" r:id="rId9"/>
    <p:sldId id="263" r:id="rId10"/>
    <p:sldId id="264" r:id="rId11"/>
    <p:sldId id="265" r:id="rId12"/>
    <p:sldId id="285" r:id="rId13"/>
    <p:sldId id="268" r:id="rId14"/>
    <p:sldId id="279" r:id="rId15"/>
    <p:sldId id="280" r:id="rId16"/>
    <p:sldId id="281" r:id="rId17"/>
    <p:sldId id="282" r:id="rId18"/>
    <p:sldId id="283" r:id="rId19"/>
    <p:sldId id="284" r:id="rId20"/>
    <p:sldId id="272" r:id="rId21"/>
    <p:sldId id="273" r:id="rId22"/>
    <p:sldId id="290" r:id="rId23"/>
    <p:sldId id="294" r:id="rId24"/>
    <p:sldId id="291" r:id="rId25"/>
    <p:sldId id="292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4027F-2ACA-4E38-91F2-228DEF3C1898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075E0-9C82-421E-B1A5-44967BD1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7682-AA4B-4009-9777-EF0E444B72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7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Important for TTESS not to become compliance…if done with fidelity and purpose, can make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7682-AA4B-4009-9777-EF0E444B72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3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7682-AA4B-4009-9777-EF0E444B72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2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7682-AA4B-4009-9777-EF0E444B72D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38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7682-AA4B-4009-9777-EF0E444B72D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2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17660" indent="-314484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57938" indent="-251587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61111" indent="-251587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64287" indent="-251587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67462" indent="-25158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70637" indent="-25158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73812" indent="-25158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76986" indent="-25158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EDDA59-36AD-4FF5-A4A8-33D1B0839ADB}" type="slidenum">
              <a:rPr lang="en-US" altLang="en-US" sz="1200"/>
              <a:pPr eaLnBrk="1" hangingPunct="1"/>
              <a:t>24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287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17660" indent="-314484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57938" indent="-251587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61111" indent="-251587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64287" indent="-251587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67462" indent="-25158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70637" indent="-25158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73812" indent="-25158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76986" indent="-25158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EDDA59-36AD-4FF5-A4A8-33D1B0839ADB}" type="slidenum">
              <a:rPr lang="en-US" altLang="en-US" sz="1200"/>
              <a:pPr eaLnBrk="1" hangingPunct="1"/>
              <a:t>25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204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C409-1DED-EA49-8A34-4C59C69A2D7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A7B4-C39A-8646-AC1F-43060477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5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C409-1DED-EA49-8A34-4C59C69A2D7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A7B4-C39A-8646-AC1F-43060477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7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C409-1DED-EA49-8A34-4C59C69A2D7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A7B4-C39A-8646-AC1F-43060477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C409-1DED-EA49-8A34-4C59C69A2D7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A7B4-C39A-8646-AC1F-43060477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5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C409-1DED-EA49-8A34-4C59C69A2D7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A7B4-C39A-8646-AC1F-43060477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C409-1DED-EA49-8A34-4C59C69A2D7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A7B4-C39A-8646-AC1F-43060477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C409-1DED-EA49-8A34-4C59C69A2D7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A7B4-C39A-8646-AC1F-43060477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C409-1DED-EA49-8A34-4C59C69A2D7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A7B4-C39A-8646-AC1F-43060477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8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C409-1DED-EA49-8A34-4C59C69A2D7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A7B4-C39A-8646-AC1F-43060477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C409-1DED-EA49-8A34-4C59C69A2D7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A7B4-C39A-8646-AC1F-43060477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C409-1DED-EA49-8A34-4C59C69A2D7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A7B4-C39A-8646-AC1F-43060477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C409-1DED-EA49-8A34-4C59C69A2D7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A7B4-C39A-8646-AC1F-43060477F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17.net/default.aspx?name=blog.instructionalleader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duncan@esc17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95" y="-72427"/>
            <a:ext cx="121935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ctr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00B0F0"/>
                </a:solidFill>
                <a:latin typeface="verdana" panose="020B0604030504040204" pitchFamily="34" charset="0"/>
              </a:rPr>
              <a:t>Will you be Ready for A-F Accountability? Let's Align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670648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Ty Duncan</a:t>
            </a:r>
          </a:p>
          <a:p>
            <a:r>
              <a:rPr lang="en-US" sz="3200" b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Coordinator of Accountability and Compliance</a:t>
            </a:r>
          </a:p>
          <a:p>
            <a:r>
              <a:rPr lang="en-US" sz="3200" b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Region 17 Education Service Center</a:t>
            </a:r>
          </a:p>
          <a:p>
            <a:r>
              <a:rPr lang="en-US" sz="3200" b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@</a:t>
            </a:r>
            <a:r>
              <a:rPr lang="en-US" sz="3200" b="1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instructionalle</a:t>
            </a:r>
            <a:r>
              <a:rPr lang="en-US" sz="3200" b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on Twitter</a:t>
            </a:r>
          </a:p>
          <a:p>
            <a:r>
              <a:rPr lang="en-US" sz="3200" b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#ESC17 #</a:t>
            </a:r>
            <a:r>
              <a:rPr lang="en-US" sz="3200" b="1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AIEConf</a:t>
            </a:r>
            <a:endParaRPr lang="en-US" sz="3200" b="1" dirty="0" smtClean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44937"/>
              </p:ext>
            </p:extLst>
          </p:nvPr>
        </p:nvGraphicFramePr>
        <p:xfrm>
          <a:off x="1761654" y="1904683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707">
            <a:off x="9146928" y="2436285"/>
            <a:ext cx="2677229" cy="16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22" y="115612"/>
            <a:ext cx="7430812" cy="651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39" y="131793"/>
            <a:ext cx="8736840" cy="1773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29" y="1759450"/>
            <a:ext cx="8915516" cy="50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66" y="19000"/>
            <a:ext cx="9144000" cy="1193800"/>
          </a:xfrm>
        </p:spPr>
        <p:txBody>
          <a:bodyPr/>
          <a:lstStyle/>
          <a:p>
            <a:r>
              <a:rPr lang="en-US" dirty="0" smtClean="0"/>
              <a:t>Concept of Targets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66" y="1363555"/>
            <a:ext cx="9427669" cy="41308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3813" y="5898697"/>
            <a:ext cx="284278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#ESC17</a:t>
            </a:r>
          </a:p>
        </p:txBody>
      </p:sp>
    </p:spTree>
    <p:extLst>
      <p:ext uri="{BB962C8B-B14F-4D97-AF65-F5344CB8AC3E}">
        <p14:creationId xmlns:p14="http://schemas.microsoft.com/office/powerpoint/2010/main" val="366540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6E97E4-EBE8-438B-AC3E-A33233E467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1" y="101809"/>
            <a:ext cx="10476833" cy="65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05" y="1420535"/>
            <a:ext cx="2388943" cy="5175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05" y="231771"/>
            <a:ext cx="5743629" cy="10529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594226" y="2915216"/>
            <a:ext cx="2978590" cy="1566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3494" y="758228"/>
            <a:ext cx="45309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Teachers need to get used to the idea of multiple standards. 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Culturally we must kill the “just passing” mindset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will these standards look like and will we make sure campus goals revolve around the higher standard!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243969" y="6021207"/>
            <a:ext cx="25461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#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AIEConf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5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05" y="231771"/>
            <a:ext cx="5743629" cy="1052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29" y="1373533"/>
            <a:ext cx="2236457" cy="499817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594226" y="2915216"/>
            <a:ext cx="2978590" cy="1566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19056" y="685339"/>
            <a:ext cx="49111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"Accountability has to be about 'how much did we grow them,' not 'how much did they come in with'" </a:t>
            </a:r>
            <a:r>
              <a:rPr lang="en-US" sz="2000" dirty="0" smtClean="0"/>
              <a:t>– Commissioner </a:t>
            </a:r>
            <a:r>
              <a:rPr lang="en-US" sz="2000" dirty="0" err="1" smtClean="0"/>
              <a:t>Morath</a:t>
            </a:r>
            <a:r>
              <a:rPr lang="en-US" sz="2000" dirty="0" smtClean="0"/>
              <a:t>, TASA/TASB Convention, September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domain is most likely going to receive the most weight of the 55% demanded by statute.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of the things we learned from the past index system is that if you will focus on growth a lot of the system will take care of itself.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is reasonable to expect a different kind of students growth measure than what was in the previous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4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64" y="2098029"/>
            <a:ext cx="2338115" cy="2372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52" y="675391"/>
            <a:ext cx="5743629" cy="105291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594226" y="2501018"/>
            <a:ext cx="2978590" cy="1566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6681" y="1086861"/>
            <a:ext cx="41102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How to measure “differentials” is the real issue in creating a policy decision.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Economically disadvantaged students will still be used inside the indicator. Research is clear that poverty a substantial inhibitor of performance.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Unsure of how Level III students will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indicator could give you a bump up in the other two domains if a high score is achieved.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73135" y="5177287"/>
            <a:ext cx="384218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#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AIEConf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2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89" y="1376127"/>
            <a:ext cx="2661661" cy="5296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27" y="258931"/>
            <a:ext cx="6725573" cy="10529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52413" y="2915216"/>
            <a:ext cx="2978590" cy="1566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31004" y="382138"/>
            <a:ext cx="452163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STAAR cannot be used inside this indicator per the statute.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Coming up with other required indicators and creating an equitable target score around these is perhaps the most challenging piece of the legislation.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Gradation rate will be a substantial part of the indicator.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design is to push increase in SAT/ACT scores, students graduating  with college credit, and industry certifications.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1069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57" y="1304953"/>
            <a:ext cx="1929165" cy="5553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27" y="258931"/>
            <a:ext cx="6725573" cy="105291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177765" y="2915216"/>
            <a:ext cx="3404103" cy="1810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1536" y="3259248"/>
            <a:ext cx="354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Self-report…..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497659" y="5151422"/>
            <a:ext cx="344304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#ESC17</a:t>
            </a:r>
          </a:p>
        </p:txBody>
      </p:sp>
    </p:spTree>
    <p:extLst>
      <p:ext uri="{BB962C8B-B14F-4D97-AF65-F5344CB8AC3E}">
        <p14:creationId xmlns:p14="http://schemas.microsoft.com/office/powerpoint/2010/main" val="3883919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 </a:t>
            </a:r>
            <a:r>
              <a:rPr lang="en-US" sz="6600" b="1" dirty="0" smtClean="0"/>
              <a:t>Accountability System Alignment!</a:t>
            </a:r>
            <a:endParaRPr lang="en-US" sz="6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36133" y="2340239"/>
            <a:ext cx="10117667" cy="4168775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86796" y="1579049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Civil  Disobedience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4349" y="5934670"/>
            <a:ext cx="4630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Transformation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0" y="3469552"/>
            <a:ext cx="3254826" cy="3254826"/>
          </a:xfrm>
        </p:spPr>
      </p:pic>
      <p:pic>
        <p:nvPicPr>
          <p:cNvPr id="9" name="Picture 2" descr="http://t3.gstatic.com/images?q=tbn:ANd9GcSov_1AhRAZZ3pZdfoU4Z4V1gW1YEDuQnbrl4bTiHmQDFZTwX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13" y="1798091"/>
            <a:ext cx="2193751" cy="32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9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" y="-1294646"/>
            <a:ext cx="12193526" cy="8152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903" y="4891631"/>
            <a:ext cx="7034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These slides posted on our blog!</a:t>
            </a:r>
          </a:p>
          <a:p>
            <a:r>
              <a:rPr lang="en-US" sz="3600" b="1" dirty="0">
                <a:solidFill>
                  <a:srgbClr val="00B0F0"/>
                </a:solidFill>
                <a:hlinkClick r:id="rId3"/>
              </a:rPr>
              <a:t>http://</a:t>
            </a:r>
            <a:r>
              <a:rPr lang="en-US" sz="3600" b="1" dirty="0" smtClean="0">
                <a:solidFill>
                  <a:srgbClr val="00B0F0"/>
                </a:solidFill>
                <a:hlinkClick r:id="rId3"/>
              </a:rPr>
              <a:t>www.esc17.net/default.aspx?name=blog.instructionalleaders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endParaRPr lang="en-US" sz="3600" b="1" dirty="0" smtClean="0">
              <a:solidFill>
                <a:srgbClr val="00B0F0"/>
              </a:solidFill>
            </a:endParaRP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93" y="4891631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7693" y="141732"/>
            <a:ext cx="9029837" cy="16093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Ultra Bold Condensed" panose="020B0A06020104020203" pitchFamily="34" charset="0"/>
              </a:rPr>
              <a:t>1) Sophistication of Systems and Beliefs</a:t>
            </a:r>
            <a:endParaRPr lang="en-US" dirty="0">
              <a:latin typeface="Gill Sans Ultra Bold Condensed" panose="020B0A06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731897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Planning for student leadership; student data/standard awareness; teaching </a:t>
            </a:r>
            <a:r>
              <a:rPr lang="en-US" sz="2800" dirty="0" smtClean="0"/>
              <a:t>learning</a:t>
            </a:r>
          </a:p>
          <a:p>
            <a:endParaRPr lang="en-US" sz="2800" dirty="0"/>
          </a:p>
          <a:p>
            <a:r>
              <a:rPr lang="en-US" sz="2800" dirty="0"/>
              <a:t>Instruction determined by students and their needs; instillation of </a:t>
            </a:r>
            <a:r>
              <a:rPr lang="en-US" sz="2800" dirty="0" smtClean="0"/>
              <a:t>concern</a:t>
            </a:r>
          </a:p>
          <a:p>
            <a:endParaRPr lang="en-US" sz="2800" dirty="0"/>
          </a:p>
          <a:p>
            <a:r>
              <a:rPr lang="en-US" sz="2800" dirty="0"/>
              <a:t>Learning environment that hinges on student competency; creating culture (CONTAGIOUS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Professional practices and responsibilities that contribute to vision and mission focus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87" y="2122183"/>
            <a:ext cx="3758222" cy="375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4607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Gill Sans Ultra Bold Condensed" panose="020B0A06020104020203" pitchFamily="34" charset="0"/>
              </a:rPr>
              <a:t>2) More Than “Just Passing!”</a:t>
            </a:r>
            <a:endParaRPr lang="en-US" dirty="0">
              <a:latin typeface="Gill Sans Ultra Bold Condensed" panose="020B0A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788" y="1825625"/>
            <a:ext cx="682778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Growth as a cultural value! </a:t>
            </a:r>
          </a:p>
          <a:p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What data do you publish first?</a:t>
            </a:r>
          </a:p>
          <a:p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What language do you use to ensure a growth mindset?</a:t>
            </a:r>
          </a:p>
          <a:p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What do you </a:t>
            </a:r>
            <a:r>
              <a:rPr lang="en-US" sz="3200" smtClean="0"/>
              <a:t>celebrate?</a:t>
            </a: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40367" y="5219796"/>
            <a:ext cx="31089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#ESC17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68" y="1344837"/>
            <a:ext cx="3108965" cy="31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4607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Gill Sans Ultra Bold Condensed" panose="020B0A06020104020203" pitchFamily="34" charset="0"/>
              </a:rPr>
              <a:t>3) Urgency</a:t>
            </a:r>
            <a:endParaRPr lang="en-US" dirty="0">
              <a:latin typeface="Gill Sans Ultra Bold Condensed" panose="020B0A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26" y="1671638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 smtClean="0"/>
              <a:t>The days of relaxed, casual schooling are over. </a:t>
            </a:r>
            <a:endParaRPr lang="en-US" sz="4800" dirty="0"/>
          </a:p>
          <a:p>
            <a:r>
              <a:rPr lang="en-US" sz="4800" dirty="0" smtClean="0"/>
              <a:t>Tactics </a:t>
            </a:r>
            <a:r>
              <a:rPr lang="en-US" sz="4800" dirty="0"/>
              <a:t>from John Kotter! </a:t>
            </a:r>
            <a:endParaRPr lang="en-US" sz="4800" dirty="0" smtClean="0"/>
          </a:p>
          <a:p>
            <a:pPr lvl="1"/>
            <a:r>
              <a:rPr lang="en-US" sz="3900" dirty="0" smtClean="0"/>
              <a:t>Bring </a:t>
            </a:r>
            <a:r>
              <a:rPr lang="en-US" sz="3900" dirty="0"/>
              <a:t>the Outside In! </a:t>
            </a:r>
            <a:endParaRPr lang="en-US" sz="3900" dirty="0" smtClean="0"/>
          </a:p>
          <a:p>
            <a:pPr lvl="1"/>
            <a:r>
              <a:rPr lang="en-US" sz="3900" dirty="0" smtClean="0"/>
              <a:t>Behave </a:t>
            </a:r>
            <a:r>
              <a:rPr lang="en-US" sz="3900" dirty="0"/>
              <a:t>with Urgency </a:t>
            </a:r>
            <a:r>
              <a:rPr lang="en-US" sz="3900" dirty="0" smtClean="0"/>
              <a:t>Everyday!</a:t>
            </a:r>
          </a:p>
          <a:p>
            <a:pPr lvl="1"/>
            <a:r>
              <a:rPr lang="en-US" sz="3900" dirty="0" smtClean="0"/>
              <a:t>Find </a:t>
            </a:r>
            <a:r>
              <a:rPr lang="en-US" sz="3900" dirty="0"/>
              <a:t>Opportunity in </a:t>
            </a:r>
            <a:r>
              <a:rPr lang="en-US" sz="3900" dirty="0" smtClean="0"/>
              <a:t>Crisis</a:t>
            </a:r>
          </a:p>
          <a:p>
            <a:pPr lvl="1"/>
            <a:r>
              <a:rPr lang="en-US" sz="3900" dirty="0" smtClean="0"/>
              <a:t>Deal </a:t>
            </a:r>
            <a:r>
              <a:rPr lang="en-US" sz="3900" dirty="0"/>
              <a:t>with No No’s </a:t>
            </a:r>
            <a:endParaRPr lang="en-US" sz="3900" dirty="0" smtClean="0"/>
          </a:p>
          <a:p>
            <a:r>
              <a:rPr lang="en-US" sz="4300" dirty="0" smtClean="0"/>
              <a:t>Response Time!</a:t>
            </a:r>
            <a:endParaRPr lang="en-US" sz="4300" dirty="0"/>
          </a:p>
          <a:p>
            <a:pPr marL="0" indent="0">
              <a:buNone/>
            </a:pPr>
            <a:r>
              <a:rPr lang="en-US" sz="3200" dirty="0" smtClean="0"/>
              <a:t> </a:t>
            </a:r>
            <a:endParaRPr lang="en-US" dirty="0"/>
          </a:p>
        </p:txBody>
      </p:sp>
      <p:pic>
        <p:nvPicPr>
          <p:cNvPr id="5" name="Picture 2" descr="http://t1.gstatic.com/images?q=tbn:ANd9GcRruUI1PLeEWLQj3Pb-yRk98fZh0aU-d4hAJxDz8cHwlucvzA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43" y="2796372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4607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Gill Sans Ultra Bold Condensed" panose="020B0A06020104020203" pitchFamily="34" charset="0"/>
              </a:rPr>
              <a:t>4) Use Campus Comparison Groups to Provide Context to the Work!  </a:t>
            </a:r>
            <a:endParaRPr lang="en-US" dirty="0">
              <a:latin typeface="Gill Sans Ultra Bold Condensed" panose="020B0A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 rot="19024806">
            <a:off x="5773130" y="2593009"/>
            <a:ext cx="25190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Campus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Type</a:t>
            </a:r>
          </a:p>
        </p:txBody>
      </p:sp>
      <p:sp>
        <p:nvSpPr>
          <p:cNvPr id="5" name="Rectangle 4"/>
          <p:cNvSpPr/>
          <p:nvPr/>
        </p:nvSpPr>
        <p:spPr>
          <a:xfrm rot="197927">
            <a:off x="1066051" y="2389867"/>
            <a:ext cx="2199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ELL</a:t>
            </a:r>
          </a:p>
          <a:p>
            <a:pPr algn="ctr"/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6022" y="3842693"/>
            <a:ext cx="26575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Early College</a:t>
            </a:r>
          </a:p>
        </p:txBody>
      </p:sp>
      <p:sp>
        <p:nvSpPr>
          <p:cNvPr id="7" name="Rectangle 6"/>
          <p:cNvSpPr/>
          <p:nvPr/>
        </p:nvSpPr>
        <p:spPr>
          <a:xfrm rot="2420243">
            <a:off x="501642" y="3805622"/>
            <a:ext cx="26007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Magnet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9024806">
            <a:off x="4910784" y="4977579"/>
            <a:ext cx="2199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024806">
            <a:off x="3377079" y="2625287"/>
            <a:ext cx="29165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Affluent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024806">
            <a:off x="1382770" y="4673096"/>
            <a:ext cx="2199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9024806">
            <a:off x="8955978" y="4515553"/>
            <a:ext cx="2199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9024806">
            <a:off x="7257731" y="4412262"/>
            <a:ext cx="2199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6712" y="4268675"/>
            <a:ext cx="26575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Poverty</a:t>
            </a: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59" y="1867055"/>
            <a:ext cx="2688390" cy="26883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97927">
            <a:off x="494208" y="5616743"/>
            <a:ext cx="32591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Mobility</a:t>
            </a:r>
          </a:p>
          <a:p>
            <a:pPr algn="ctr"/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0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Ultra Bold Condensed" panose="020B0A06020104020203" pitchFamily="34" charset="0"/>
              </a:rPr>
              <a:t>Campus Comparison Group Tool</a:t>
            </a:r>
            <a:endParaRPr lang="en-US" dirty="0">
              <a:latin typeface="Gill Sans Ultra Bold Condensed" panose="020B0A060201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56" y="1693477"/>
            <a:ext cx="6678198" cy="5006294"/>
          </a:xfrm>
        </p:spPr>
      </p:pic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92E38528-35A1-4E1F-A595-D44970B6173E}" type="slidenum">
              <a:rPr lang="en-US" altLang="en-US" sz="900">
                <a:solidFill>
                  <a:srgbClr val="FFFFFF"/>
                </a:solidFill>
                <a:latin typeface="Tw Cen MT" panose="020B0602020104020603" pitchFamily="34" charset="0"/>
              </a:rPr>
              <a:pPr eaLnBrk="1" hangingPunct="1">
                <a:lnSpc>
                  <a:spcPct val="80000"/>
                </a:lnSpc>
              </a:pPr>
              <a:t>24</a:t>
            </a:fld>
            <a:endParaRPr lang="en-US" altLang="en-US" sz="9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92E38528-35A1-4E1F-A595-D44970B6173E}" type="slidenum">
              <a:rPr lang="en-US" altLang="en-US" sz="900">
                <a:solidFill>
                  <a:srgbClr val="FFFFFF"/>
                </a:solidFill>
                <a:latin typeface="Tw Cen MT" panose="020B0602020104020603" pitchFamily="34" charset="0"/>
              </a:rPr>
              <a:pPr eaLnBrk="1" hangingPunct="1">
                <a:lnSpc>
                  <a:spcPct val="80000"/>
                </a:lnSpc>
              </a:pPr>
              <a:t>25</a:t>
            </a:fld>
            <a:endParaRPr lang="en-US" altLang="en-US" sz="9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3311"/>
            <a:ext cx="8104932" cy="5811829"/>
          </a:xfrm>
        </p:spPr>
      </p:pic>
    </p:spTree>
    <p:extLst>
      <p:ext uri="{BB962C8B-B14F-4D97-AF65-F5344CB8AC3E}">
        <p14:creationId xmlns:p14="http://schemas.microsoft.com/office/powerpoint/2010/main" val="37645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" y="0"/>
            <a:ext cx="121935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240" y="371192"/>
            <a:ext cx="10284736" cy="5477348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Ty 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Duncan</a:t>
            </a:r>
            <a:b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Coordinator of Accountability and Compliance</a:t>
            </a:r>
            <a:b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Region 17 Education Service Center</a:t>
            </a:r>
            <a:b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@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instructionalle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on Twitter</a:t>
            </a:r>
            <a:b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#ESC17 #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AIEConf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  <a:hlinkClick r:id="rId3"/>
              </a:rPr>
              <a:t>tduncan@esc17.net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7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9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8000" b="1" dirty="0" smtClean="0"/>
              <a:t>TWEET For Door Prizes!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38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12341" y="1755006"/>
            <a:ext cx="8809021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80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#</a:t>
            </a:r>
            <a:r>
              <a:rPr lang="en-US" sz="8000" b="1" dirty="0" smtClean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ESC17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sz="8000" b="1" dirty="0" smtClean="0">
              <a:solidFill>
                <a:prstClr val="black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sz="8000" b="1" dirty="0">
              <a:solidFill>
                <a:prstClr val="black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8000" b="1" dirty="0" smtClean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#</a:t>
            </a:r>
            <a:r>
              <a:rPr lang="en-US" sz="8000" b="1" dirty="0" err="1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AIEConf</a:t>
            </a:r>
            <a:endParaRPr lang="en-US" sz="8000" b="1" dirty="0">
              <a:solidFill>
                <a:prstClr val="black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13" y="2888551"/>
            <a:ext cx="2531952" cy="25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 </a:t>
            </a:r>
            <a:r>
              <a:rPr lang="en-US" sz="6600" b="1" dirty="0" smtClean="0"/>
              <a:t>Accountability System Alignment!</a:t>
            </a:r>
            <a:endParaRPr lang="en-US" sz="6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36133" y="2340239"/>
            <a:ext cx="10117667" cy="4168775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86796" y="1579049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Civil  Disobedience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4349" y="5934670"/>
            <a:ext cx="4630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Transformation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3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594" y="3422648"/>
            <a:ext cx="50811" cy="12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4" y="3575048"/>
            <a:ext cx="50811" cy="12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4" y="288270"/>
            <a:ext cx="11641542" cy="64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Campus 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25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184290" cy="3353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0059" y="5803271"/>
            <a:ext cx="361443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#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AIEConf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832" y="1282038"/>
            <a:ext cx="4526732" cy="5198622"/>
          </a:xfrm>
        </p:spPr>
        <p:txBody>
          <a:bodyPr/>
          <a:lstStyle/>
          <a:p>
            <a:r>
              <a:rPr lang="en-US" dirty="0" smtClean="0"/>
              <a:t>There is a definite correlation between Index 1 and Index 3.  </a:t>
            </a:r>
          </a:p>
          <a:p>
            <a:r>
              <a:rPr lang="en-US" dirty="0" smtClean="0"/>
              <a:t>Achieving at the top end is creating as many IR campuses as students who do not pass. </a:t>
            </a:r>
          </a:p>
          <a:p>
            <a:r>
              <a:rPr lang="en-US" dirty="0" smtClean="0"/>
              <a:t>The concept of student growth has not become a cultural part of some campuses.  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9" y="206918"/>
            <a:ext cx="5909482" cy="65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84" y="202162"/>
            <a:ext cx="10797232" cy="63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67" y="321140"/>
            <a:ext cx="7822453" cy="6159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25846" y="5957180"/>
            <a:ext cx="25461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#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AIEConf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587</Words>
  <Application>Microsoft Office PowerPoint</Application>
  <PresentationFormat>Widescreen</PresentationFormat>
  <Paragraphs>109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Batang</vt:lpstr>
      <vt:lpstr>ＭＳ Ｐゴシック</vt:lpstr>
      <vt:lpstr>Arial</vt:lpstr>
      <vt:lpstr>Calibri</vt:lpstr>
      <vt:lpstr>Calibri Light</vt:lpstr>
      <vt:lpstr>Gill Sans Ultra Bold Condensed</vt:lpstr>
      <vt:lpstr>Tw Cen MT</vt:lpstr>
      <vt:lpstr>verdana</vt:lpstr>
      <vt:lpstr>Office Theme</vt:lpstr>
      <vt:lpstr> Will you be Ready for A-F Accountability? Let's Align </vt:lpstr>
      <vt:lpstr>PowerPoint Presentation</vt:lpstr>
      <vt:lpstr> TWEET For Door Prizes!</vt:lpstr>
      <vt:lpstr> Accountability System Alignment!</vt:lpstr>
      <vt:lpstr>PowerPoint Presentation</vt:lpstr>
      <vt:lpstr>What Makes Campus IR?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 of Targets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Accountability System Alignment!</vt:lpstr>
      <vt:lpstr>1) Sophistication of Systems and Beliefs</vt:lpstr>
      <vt:lpstr>2) More Than “Just Passing!”</vt:lpstr>
      <vt:lpstr>3) Urgency</vt:lpstr>
      <vt:lpstr>4) Use Campus Comparison Groups to Provide Context to the Work!  </vt:lpstr>
      <vt:lpstr>Campus Comparison Group Tool</vt:lpstr>
      <vt:lpstr>PowerPoint Presentation</vt:lpstr>
      <vt:lpstr>Ty Duncan  Coordinator of Accountability and Compliance Region 17 Education Service Center @instructionalle on Twitter #ESC17 #AIEConf tduncan@esc17.net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Duncan, Ty</cp:lastModifiedBy>
  <cp:revision>73</cp:revision>
  <dcterms:created xsi:type="dcterms:W3CDTF">2016-08-30T16:36:30Z</dcterms:created>
  <dcterms:modified xsi:type="dcterms:W3CDTF">2016-10-03T01:59:48Z</dcterms:modified>
</cp:coreProperties>
</file>